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Fira Sans Extra Condensed Medium"/>
      <p:regular r:id="rId27"/>
      <p:bold r:id="rId28"/>
      <p:italic r:id="rId29"/>
      <p:boldItalic r:id="rId30"/>
    </p:embeddedFont>
    <p:embeddedFont>
      <p:font typeface="Roboto Condensed"/>
      <p:regular r:id="rId31"/>
      <p:bold r:id="rId32"/>
      <p:italic r:id="rId33"/>
      <p:boldItalic r:id="rId34"/>
    </p:embeddedFont>
    <p:embeddedFont>
      <p:font typeface="Squada One"/>
      <p:regular r:id="rId35"/>
    </p:embeddedFont>
    <p:embeddedFont>
      <p:font typeface="Roboto Condensed Light"/>
      <p:regular r:id="rId36"/>
      <p:bold r:id="rId37"/>
      <p:italic r:id="rId38"/>
      <p:boldItalic r:id="rId39"/>
    </p:embeddedFont>
    <p:embeddedFont>
      <p:font typeface="Exo 2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xo2-regular.fntdata"/><Relationship Id="rId20" Type="http://schemas.openxmlformats.org/officeDocument/2006/relationships/slide" Target="slides/slide14.xml"/><Relationship Id="rId42" Type="http://schemas.openxmlformats.org/officeDocument/2006/relationships/font" Target="fonts/Exo2-italic.fntdata"/><Relationship Id="rId41" Type="http://schemas.openxmlformats.org/officeDocument/2006/relationships/font" Target="fonts/Exo2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Exo2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FiraSansExtraCondensedMedium-bold.fntdata"/><Relationship Id="rId27" Type="http://schemas.openxmlformats.org/officeDocument/2006/relationships/font" Target="fonts/FiraSansExtraCondensed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FiraSansExtraCondensed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Condensed-regular.fntdata"/><Relationship Id="rId30" Type="http://schemas.openxmlformats.org/officeDocument/2006/relationships/font" Target="fonts/FiraSansExtraCondensed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RobotoCondensed-italic.fntdata"/><Relationship Id="rId10" Type="http://schemas.openxmlformats.org/officeDocument/2006/relationships/slide" Target="slides/slide4.xml"/><Relationship Id="rId32" Type="http://schemas.openxmlformats.org/officeDocument/2006/relationships/font" Target="fonts/RobotoCondensed-bold.fntdata"/><Relationship Id="rId13" Type="http://schemas.openxmlformats.org/officeDocument/2006/relationships/slide" Target="slides/slide7.xml"/><Relationship Id="rId35" Type="http://schemas.openxmlformats.org/officeDocument/2006/relationships/font" Target="fonts/SquadaOne-regular.fntdata"/><Relationship Id="rId12" Type="http://schemas.openxmlformats.org/officeDocument/2006/relationships/slide" Target="slides/slide6.xml"/><Relationship Id="rId34" Type="http://schemas.openxmlformats.org/officeDocument/2006/relationships/font" Target="fonts/RobotoCondensed-boldItalic.fntdata"/><Relationship Id="rId15" Type="http://schemas.openxmlformats.org/officeDocument/2006/relationships/slide" Target="slides/slide9.xml"/><Relationship Id="rId37" Type="http://schemas.openxmlformats.org/officeDocument/2006/relationships/font" Target="fonts/RobotoCondensedLight-bold.fntdata"/><Relationship Id="rId14" Type="http://schemas.openxmlformats.org/officeDocument/2006/relationships/slide" Target="slides/slide8.xml"/><Relationship Id="rId36" Type="http://schemas.openxmlformats.org/officeDocument/2006/relationships/font" Target="fonts/RobotoCondensedLight-regular.fntdata"/><Relationship Id="rId17" Type="http://schemas.openxmlformats.org/officeDocument/2006/relationships/slide" Target="slides/slide11.xml"/><Relationship Id="rId39" Type="http://schemas.openxmlformats.org/officeDocument/2006/relationships/font" Target="fonts/RobotoCondensedLight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CondensedLigh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4def00821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4def00821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80073ed1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80073ed1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4def00821_0_1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4def00821_0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78c22f5a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78c22f5a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4def00821_0_1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4def00821_0_1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4def00821_0_1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4def00821_0_1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807f28df8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807f28df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4def00821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4def00821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4def00821_0_1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4def00821_0_1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55a5619b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855a5619b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4def00821_0_1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4def00821_0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4def00821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4def00821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 Light"/>
              <a:buChar char="●"/>
            </a:pPr>
            <a:r>
              <a:rPr i="1" lang="en" sz="1500" u="sng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Pytorch was a</a:t>
            </a:r>
            <a:r>
              <a:rPr i="1" lang="en" sz="1500" u="sng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lso recommended during the course by TAs</a:t>
            </a:r>
            <a:br>
              <a:rPr i="1" lang="en" sz="1500" u="sng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4def00821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4def00821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80073ed1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80073ed1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80073ed1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80073ed1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713c0e6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713c0e6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8bfb4e1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8bfb4e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 fourier, dft  in convolution of graphs. Ut… gtheta=What in spectral domain.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80073ed1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80073ed1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fk does depend on the number of nodes N, these functions are fixed.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80073ed1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80073ed1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80073ed1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80073ed1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Exploding grads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" name="Google Shape;61;p16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6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6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6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6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6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6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6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0" name="Google Shape;70;p16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16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2" name="Google Shape;72;p16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3" name="Google Shape;73;p16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4" name="Google Shape;74;p16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5" name="Google Shape;75;p16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16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7" name="Google Shape;77;p16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8" name="Google Shape;78;p16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5" name="Google Shape;95;p21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22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22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22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22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2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23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7" name="Google Shape;107;p23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8" name="Google Shape;108;p23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9" name="Google Shape;109;p23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0" name="Google Shape;110;p23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1" name="Google Shape;111;p23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24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0" name="Google Shape;120;p25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2" name="Google Shape;122;p25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4" name="Google Shape;124;p25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5" name="Google Shape;125;p25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6" name="Google Shape;126;p25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8" name="Google Shape;128;p25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26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4" name="Google Shape;134;p26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6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0" name="Google Shape;140;p28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28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4" name="Google Shape;144;p29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5" name="Google Shape;145;p29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6" name="Google Shape;146;p29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7" name="Google Shape;147;p29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8" name="Google Shape;148;p29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9" name="Google Shape;149;p29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0" name="Google Shape;150;p29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1" name="Google Shape;151;p29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6" name="Google Shape;156;p31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31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4" name="Google Shape;164;p34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34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0" name="Google Shape;170;p36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36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7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4" name="Google Shape;174;p3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arxiv.org/abs/1609.02907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rxiv.org/abs/1609.02907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hyperlink" Target="https://towardsdatascience.com/tutorial-on-graph-neural-networks-for-computer-vision-and-beyond-part-2-be6d71d70f49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abs/1609.02907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 txBox="1"/>
          <p:nvPr>
            <p:ph type="ctrTitle"/>
          </p:nvPr>
        </p:nvSpPr>
        <p:spPr>
          <a:xfrm flipH="1">
            <a:off x="367125" y="988250"/>
            <a:ext cx="4633500" cy="29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/>
              <a:t>Semi-Supervised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/>
              <a:t>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/>
              <a:t>Graph Convolutional Networks  </a:t>
            </a:r>
            <a:r>
              <a:rPr lang="en" sz="1500">
                <a:latin typeface="Roboto Condensed"/>
                <a:ea typeface="Roboto Condensed"/>
                <a:cs typeface="Roboto Condensed"/>
                <a:sym typeface="Roboto Condensed"/>
              </a:rPr>
              <a:t>(</a:t>
            </a:r>
            <a:r>
              <a:rPr b="0" lang="en" sz="1100" u="sng">
                <a:latin typeface="Arial"/>
                <a:ea typeface="Arial"/>
                <a:cs typeface="Arial"/>
                <a:sym typeface="Arial"/>
                <a:hlinkClick r:id="rId3"/>
              </a:rPr>
              <a:t>Kipf &amp; Welling, ICLR, 2017</a:t>
            </a:r>
            <a:r>
              <a:rPr lang="en" sz="1500">
                <a:latin typeface="Roboto Condensed"/>
                <a:ea typeface="Roboto Condensed"/>
                <a:cs typeface="Roboto Condensed"/>
                <a:sym typeface="Roboto Condensed"/>
              </a:rPr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1" name="Google Shape;181;p39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39"/>
          <p:cNvSpPr txBox="1"/>
          <p:nvPr>
            <p:ph idx="1" type="subTitle"/>
          </p:nvPr>
        </p:nvSpPr>
        <p:spPr>
          <a:xfrm>
            <a:off x="366975" y="4028275"/>
            <a:ext cx="46335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400"/>
              <a:t>Aman Saxena					2016B2A80931P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400"/>
              <a:t>Aditya Rustagi					2016B2A30857P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400"/>
              <a:t>Avishek Roy						2017A3PS1163P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Theory?</a:t>
            </a:r>
            <a:endParaRPr/>
          </a:p>
        </p:txBody>
      </p:sp>
      <p:sp>
        <p:nvSpPr>
          <p:cNvPr id="247" name="Google Shape;247;p48"/>
          <p:cNvSpPr txBox="1"/>
          <p:nvPr/>
        </p:nvSpPr>
        <p:spPr>
          <a:xfrm>
            <a:off x="360750" y="838275"/>
            <a:ext cx="4407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Connected nodes in the graph are likely to share the same label.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Node does not include its own features : Ã=A+I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Normalising feature values, using degree matrix.</a:t>
            </a:r>
            <a:endParaRPr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48" name="Google Shape;2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13" y="2335988"/>
            <a:ext cx="64484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8"/>
          <p:cNvSpPr txBox="1"/>
          <p:nvPr/>
        </p:nvSpPr>
        <p:spPr>
          <a:xfrm>
            <a:off x="5314950" y="666825"/>
            <a:ext cx="30969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 : input channels</a:t>
            </a:r>
            <a:endParaRPr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 : feature maps  </a:t>
            </a:r>
            <a:endParaRPr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Y : labels</a:t>
            </a:r>
            <a:endParaRPr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Colour : document classes</a:t>
            </a:r>
            <a:endParaRPr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r>
              <a:rPr lang="en"/>
              <a:t>?</a:t>
            </a:r>
            <a:endParaRPr/>
          </a:p>
        </p:txBody>
      </p:sp>
      <p:sp>
        <p:nvSpPr>
          <p:cNvPr id="255" name="Google Shape;255;p49"/>
          <p:cNvSpPr txBox="1"/>
          <p:nvPr/>
        </p:nvSpPr>
        <p:spPr>
          <a:xfrm>
            <a:off x="664375" y="1113225"/>
            <a:ext cx="7436700" cy="3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 our study, we utilize two datasets, mainly </a:t>
            </a: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Pubmed</a:t>
            </a: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and </a:t>
            </a: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Cora</a:t>
            </a: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both are citation datasets for </a:t>
            </a:r>
            <a:r>
              <a:rPr lang="en" sz="1500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scientific publications</a:t>
            </a: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"/>
              <a:buChar char="●"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datasets contain sparse bag-of-words feature vectors for each document and a list of citation links between documents. </a:t>
            </a:r>
            <a:r>
              <a:rPr lang="en" sz="1500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Each publication in the dataset is described by a 0/1-valued word vector indicating the absence/presence of the corresponding word from the dictionary.</a:t>
            </a:r>
            <a:endParaRPr sz="1500"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"/>
              <a:buChar char="●"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 treat the citation links as (undirected) edges and constructa binary, symmetric adjacency matrix A.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Each document has a class label.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 by N adjacency matrix (N is the number of nodes),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 by D feature matrix (D is the number of features per node), and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 by E binary label matrix (E is the number of classes).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Files?</a:t>
            </a:r>
            <a:endParaRPr/>
          </a:p>
        </p:txBody>
      </p:sp>
      <p:sp>
        <p:nvSpPr>
          <p:cNvPr id="261" name="Google Shape;261;p50"/>
          <p:cNvSpPr txBox="1"/>
          <p:nvPr/>
        </p:nvSpPr>
        <p:spPr>
          <a:xfrm>
            <a:off x="876975" y="1269750"/>
            <a:ext cx="6868800" cy="26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x : </a:t>
            </a: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feature vectors of the training instances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y : </a:t>
            </a: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the one-hot labels of the training instances,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graph</a:t>
            </a: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: </a:t>
            </a: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 dict in the format {index: [index_of_neighbor_nodes]}, where the neighbor nodes are organized as a list. 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allx</a:t>
            </a: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: </a:t>
            </a: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feature vectors of both labeled and unlabeled training instances (a superset of x)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tx : </a:t>
            </a: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feature vectors of the test instances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ty :</a:t>
            </a: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the one-hot labels of the test instances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test.index :</a:t>
            </a: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the indices of test instances in graph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ally :</a:t>
            </a: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the labels for instances in allx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62" name="Google Shape;26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775" y="4077700"/>
            <a:ext cx="4602949" cy="3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775" y="3812175"/>
            <a:ext cx="4602949" cy="2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Processing?</a:t>
            </a:r>
            <a:endParaRPr/>
          </a:p>
        </p:txBody>
      </p:sp>
      <p:sp>
        <p:nvSpPr>
          <p:cNvPr id="269" name="Google Shape;269;p51"/>
          <p:cNvSpPr txBox="1"/>
          <p:nvPr/>
        </p:nvSpPr>
        <p:spPr>
          <a:xfrm>
            <a:off x="1253725" y="1575200"/>
            <a:ext cx="6892200" cy="21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"/>
              <a:buChar char="●"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Normalize_features : </a:t>
            </a: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Normalize the data so that when the GCN layers are stacked, the node feature propagate in a smooth manner without explosion or vanishing.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"/>
              <a:buChar char="●"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Preprocess_adj : </a:t>
            </a: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This function returns </a:t>
            </a:r>
            <a:r>
              <a:rPr lang="en" sz="1500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Â=</a:t>
            </a: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Ď</a:t>
            </a:r>
            <a:r>
              <a:rPr baseline="30000"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-½ </a:t>
            </a: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ӐĎ</a:t>
            </a:r>
            <a:r>
              <a:rPr baseline="30000"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-½</a:t>
            </a: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as a coordinate matrix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"/>
              <a:buChar char="●"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Sparse_mx_to_torch_sparse_tensor : </a:t>
            </a: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Returns a tensor containing the indices, values and shape of the input sparse matrix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r>
              <a:rPr lang="en"/>
              <a:t>?</a:t>
            </a:r>
            <a:endParaRPr/>
          </a:p>
        </p:txBody>
      </p:sp>
      <p:sp>
        <p:nvSpPr>
          <p:cNvPr id="275" name="Google Shape;275;p52"/>
          <p:cNvSpPr txBox="1"/>
          <p:nvPr/>
        </p:nvSpPr>
        <p:spPr>
          <a:xfrm>
            <a:off x="1243025" y="1189425"/>
            <a:ext cx="6708000" cy="24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                           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Parameter Initialization : </a:t>
            </a: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 applied Xavier Initialization for weights and biases by normalizing between the ranges of -sigma and +sigma where sigma = 1/√N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AutoNum type="arabicPeriod"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Layers : </a:t>
            </a: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Two layer model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Hidden Units: </a:t>
            </a: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16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AutoNum type="arabicPeriod"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Dropouts :</a:t>
            </a: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One dropout with probability of 0.5 applied between the two layers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AutoNum type="arabicPeriod"/>
            </a:pPr>
            <a:r>
              <a:rPr b="1" lang="en" sz="1500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Output : </a:t>
            </a:r>
            <a:r>
              <a:rPr lang="en" sz="1500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Z=f(X,A) = softmax(ÂReLU(ÂXW⁰)W¹)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Model?</a:t>
            </a:r>
            <a:endParaRPr/>
          </a:p>
        </p:txBody>
      </p:sp>
      <p:sp>
        <p:nvSpPr>
          <p:cNvPr id="281" name="Google Shape;281;p53"/>
          <p:cNvSpPr txBox="1"/>
          <p:nvPr/>
        </p:nvSpPr>
        <p:spPr>
          <a:xfrm>
            <a:off x="1243025" y="3844425"/>
            <a:ext cx="67080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Z=f(X,A) = softmax(ÂReLU(ÂXW⁰)W¹)</a:t>
            </a:r>
            <a:endParaRPr sz="1900"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where Â=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Ď</a:t>
            </a:r>
            <a:r>
              <a:rPr baseline="30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-½ 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ӐĎ</a:t>
            </a:r>
            <a:r>
              <a:rPr baseline="30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-½</a:t>
            </a:r>
            <a:endParaRPr sz="1900"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82" name="Google Shape;28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775" y="1500175"/>
            <a:ext cx="64484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Quantitative Results</a:t>
            </a:r>
            <a:r>
              <a:rPr lang="en"/>
              <a:t>?</a:t>
            </a:r>
            <a:endParaRPr/>
          </a:p>
        </p:txBody>
      </p:sp>
      <p:sp>
        <p:nvSpPr>
          <p:cNvPr id="288" name="Google Shape;288;p54"/>
          <p:cNvSpPr txBox="1"/>
          <p:nvPr/>
        </p:nvSpPr>
        <p:spPr>
          <a:xfrm>
            <a:off x="764700" y="1213875"/>
            <a:ext cx="7614600" cy="3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original implementation had the following accuracies:</a:t>
            </a:r>
            <a:b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b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b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b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 implemented accuracy as total_corect/total_labeled and used negative log likelihood loss.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 managed to get an accuracy within 1% for both datasets. </a:t>
            </a:r>
            <a:b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CORA: 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PUBMED: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 used the same train/test splits and same sets of hyperparameters: 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0.5 (dropout rate), 5x10⁻⁴(λ-L2 regularization), 16(number of hidden units), 200(epochs)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89" name="Google Shape;2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250" y="1703500"/>
            <a:ext cx="34194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4"/>
          <p:cNvPicPr preferRelativeResize="0"/>
          <p:nvPr/>
        </p:nvPicPr>
        <p:blipFill rotWithShape="1">
          <a:blip r:embed="rId4">
            <a:alphaModFix/>
          </a:blip>
          <a:srcRect b="10614" l="1176" r="0" t="49674"/>
          <a:stretch/>
        </p:blipFill>
        <p:spPr>
          <a:xfrm>
            <a:off x="2749163" y="3308314"/>
            <a:ext cx="4010025" cy="291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9163" y="3792450"/>
            <a:ext cx="4010025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 Results?</a:t>
            </a:r>
            <a:endParaRPr/>
          </a:p>
        </p:txBody>
      </p:sp>
      <p:pic>
        <p:nvPicPr>
          <p:cNvPr id="297" name="Google Shape;2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00" y="1459138"/>
            <a:ext cx="70389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5"/>
          <p:cNvSpPr txBox="1"/>
          <p:nvPr/>
        </p:nvSpPr>
        <p:spPr>
          <a:xfrm>
            <a:off x="947150" y="1001800"/>
            <a:ext cx="7614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output preds are class labels. 7 classes for cora, 3 for pubmed.</a:t>
            </a:r>
            <a:b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b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b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b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b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b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b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b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99" name="Google Shape;29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500" y="3289013"/>
            <a:ext cx="6953250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5"/>
          <p:cNvSpPr txBox="1"/>
          <p:nvPr/>
        </p:nvSpPr>
        <p:spPr>
          <a:xfrm>
            <a:off x="192875" y="2186000"/>
            <a:ext cx="6216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CORA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1" name="Google Shape;301;p55"/>
          <p:cNvSpPr txBox="1"/>
          <p:nvPr/>
        </p:nvSpPr>
        <p:spPr>
          <a:xfrm>
            <a:off x="96425" y="3997363"/>
            <a:ext cx="8145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PUBMED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Inferences</a:t>
            </a:r>
            <a:endParaRPr/>
          </a:p>
        </p:txBody>
      </p:sp>
      <p:sp>
        <p:nvSpPr>
          <p:cNvPr id="307" name="Google Shape;307;p56"/>
          <p:cNvSpPr txBox="1"/>
          <p:nvPr/>
        </p:nvSpPr>
        <p:spPr>
          <a:xfrm>
            <a:off x="764700" y="1213875"/>
            <a:ext cx="7614600" cy="3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●"/>
            </a:pP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model works considering K=1 in </a:t>
            </a: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chebyshev</a:t>
            </a: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model. K</a:t>
            </a:r>
            <a:r>
              <a:rPr baseline="30000"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 </a:t>
            </a: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order term accounts for neighbours at distance K from node. 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●"/>
            </a:pP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 important feature of T</a:t>
            </a:r>
            <a:r>
              <a:rPr baseline="-25000"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  </a:t>
            </a: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functions is they are related kth power of </a:t>
            </a: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</a:t>
            </a:r>
            <a:r>
              <a:rPr baseline="-25000"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(L̂). </a:t>
            </a: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 is calculated using adjacency matrix of graph.</a:t>
            </a:r>
            <a:b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●"/>
            </a:pP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model works just like a 3x3 filter in convolution networks. It trains for weights on its own value(K=0) and immediate neighbour(K=1).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●"/>
            </a:pP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restricted linear model makes computations pretty fast and easy and also prevents overfitting on datasets(less parameters).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r>
              <a:rPr lang="en"/>
              <a:t>?</a:t>
            </a:r>
            <a:endParaRPr/>
          </a:p>
        </p:txBody>
      </p:sp>
      <p:sp>
        <p:nvSpPr>
          <p:cNvPr id="313" name="Google Shape;313;p57"/>
          <p:cNvSpPr txBox="1"/>
          <p:nvPr/>
        </p:nvSpPr>
        <p:spPr>
          <a:xfrm>
            <a:off x="764700" y="1213875"/>
            <a:ext cx="7614600" cy="3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●"/>
            </a:pP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Working with PyTorch. 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●"/>
            </a:pP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Practical </a:t>
            </a: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implementation</a:t>
            </a: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of neural networks.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●"/>
            </a:pP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Understanding</a:t>
            </a: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about graphs, convolutions and different present models.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Problem?</a:t>
            </a:r>
            <a:endParaRPr/>
          </a:p>
        </p:txBody>
      </p:sp>
      <p:sp>
        <p:nvSpPr>
          <p:cNvPr id="188" name="Google Shape;188;p40"/>
          <p:cNvSpPr txBox="1"/>
          <p:nvPr/>
        </p:nvSpPr>
        <p:spPr>
          <a:xfrm>
            <a:off x="875100" y="1299050"/>
            <a:ext cx="7393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 Light"/>
              <a:buChar char="●"/>
            </a:pP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 consider the problem of classifying nodes (such as documents) in a graph (such as a citation network), where labels are only available for a small subset of nodes. </a:t>
            </a:r>
            <a:endParaRPr sz="1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 Light"/>
              <a:buChar char="●"/>
            </a:pP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This problem is framed as graph-based semi-supervised learning.</a:t>
            </a:r>
            <a:endParaRPr sz="1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 Light"/>
              <a:buChar char="●"/>
            </a:pP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paper by </a:t>
            </a:r>
            <a:r>
              <a:rPr lang="en" sz="11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Kipf &amp; Welling</a:t>
            </a: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utilizes Tensorflow but for our problem, we utilized PyTorch because it is quick and easy to learn.</a:t>
            </a:r>
            <a:r>
              <a:rPr i="1"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PyTorch has a simple Python interface and provides a simple yet powerful API. </a:t>
            </a:r>
            <a:endParaRPr i="1" sz="1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 Light"/>
              <a:buChar char="●"/>
            </a:pPr>
            <a:r>
              <a:rPr i="1"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Why GCN for our problem?</a:t>
            </a:r>
            <a:br>
              <a:rPr i="1" lang="en" sz="1500" u="sng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GCN’s </a:t>
            </a: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allow algorithms to analyze information in its native form rather than requiring an arbitrary representation of that same information in lower dimension space which destroys relationships and thus information.</a:t>
            </a:r>
            <a:endParaRPr i="1" sz="1500" u="sng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8"/>
          <p:cNvSpPr txBox="1"/>
          <p:nvPr/>
        </p:nvSpPr>
        <p:spPr>
          <a:xfrm>
            <a:off x="4767475" y="3889400"/>
            <a:ext cx="4572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Does anyone have any questions?</a:t>
            </a:r>
            <a:endParaRPr sz="19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9" name="Google Shape;319;p58"/>
          <p:cNvSpPr txBox="1"/>
          <p:nvPr/>
        </p:nvSpPr>
        <p:spPr>
          <a:xfrm flipH="1">
            <a:off x="4767475" y="2660425"/>
            <a:ext cx="45720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THANKS</a:t>
            </a:r>
            <a:endParaRPr b="1" sz="5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Graphs</a:t>
            </a:r>
            <a:r>
              <a:rPr lang="en"/>
              <a:t>?</a:t>
            </a:r>
            <a:endParaRPr/>
          </a:p>
        </p:txBody>
      </p:sp>
      <p:sp>
        <p:nvSpPr>
          <p:cNvPr id="194" name="Google Shape;194;p41"/>
          <p:cNvSpPr txBox="1"/>
          <p:nvPr/>
        </p:nvSpPr>
        <p:spPr>
          <a:xfrm>
            <a:off x="975300" y="1071750"/>
            <a:ext cx="719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Graphs?</a:t>
            </a:r>
            <a:endParaRPr b="1" sz="15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Roboto Condensed Light"/>
              <a:buChar char="●"/>
            </a:pP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 most Machine Learning applications, data can be more naturally represented as graphs, more effectively. Even neural network itself can be viewed as a graphs.</a:t>
            </a:r>
            <a:b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1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Graph Neural Networks?</a:t>
            </a:r>
            <a:endParaRPr b="1" sz="15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 Light"/>
              <a:buChar char="●"/>
            </a:pP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Graph Neural Networks are very flexible conceptually, but the problem is that in graphs there is no well-defined order of nodes. </a:t>
            </a:r>
            <a:endParaRPr sz="1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 Light"/>
              <a:buChar char="●"/>
            </a:pP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difficulty of regularizing the model is being solved by defining new operators as convolution for graphs. eg.  aggregate operator should be permutation invariant.</a:t>
            </a:r>
            <a:endParaRPr sz="1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2"/>
          <p:cNvPicPr preferRelativeResize="0"/>
          <p:nvPr/>
        </p:nvPicPr>
        <p:blipFill rotWithShape="1">
          <a:blip r:embed="rId3">
            <a:alphaModFix/>
          </a:blip>
          <a:srcRect b="0" l="36943" r="-12478" t="15909"/>
          <a:stretch/>
        </p:blipFill>
        <p:spPr>
          <a:xfrm>
            <a:off x="755900" y="912000"/>
            <a:ext cx="9334675" cy="39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2"/>
          <p:cNvSpPr txBox="1"/>
          <p:nvPr/>
        </p:nvSpPr>
        <p:spPr>
          <a:xfrm>
            <a:off x="3910225" y="4831800"/>
            <a:ext cx="14913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Image source: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[1]</a:t>
            </a:r>
            <a:endParaRPr sz="13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01" name="Google Shape;201;p4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/>
          <p:nvPr>
            <p:ph type="ctrTitle"/>
          </p:nvPr>
        </p:nvSpPr>
        <p:spPr>
          <a:xfrm>
            <a:off x="1902376" y="24070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Concept?</a:t>
            </a:r>
            <a:endParaRPr/>
          </a:p>
        </p:txBody>
      </p:sp>
      <p:pic>
        <p:nvPicPr>
          <p:cNvPr id="207" name="Google Shape;2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05" y="1422650"/>
            <a:ext cx="1540633" cy="159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944" y="1488345"/>
            <a:ext cx="1727673" cy="1459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450" y="3442989"/>
            <a:ext cx="1660152" cy="1459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43"/>
          <p:cNvCxnSpPr>
            <a:stCxn id="207" idx="2"/>
            <a:endCxn id="209" idx="0"/>
          </p:cNvCxnSpPr>
          <p:nvPr/>
        </p:nvCxnSpPr>
        <p:spPr>
          <a:xfrm>
            <a:off x="1185521" y="3013843"/>
            <a:ext cx="0" cy="4290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43"/>
          <p:cNvCxnSpPr>
            <a:stCxn id="207" idx="3"/>
            <a:endCxn id="208" idx="1"/>
          </p:cNvCxnSpPr>
          <p:nvPr/>
        </p:nvCxnSpPr>
        <p:spPr>
          <a:xfrm>
            <a:off x="1955838" y="2218247"/>
            <a:ext cx="729000" cy="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43"/>
          <p:cNvSpPr txBox="1"/>
          <p:nvPr/>
        </p:nvSpPr>
        <p:spPr>
          <a:xfrm>
            <a:off x="2120696" y="4031905"/>
            <a:ext cx="8655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Degree Matrix</a:t>
            </a:r>
            <a:endParaRPr sz="1600"/>
          </a:p>
        </p:txBody>
      </p:sp>
      <p:sp>
        <p:nvSpPr>
          <p:cNvPr id="213" name="Google Shape;213;p43"/>
          <p:cNvSpPr txBox="1"/>
          <p:nvPr/>
        </p:nvSpPr>
        <p:spPr>
          <a:xfrm>
            <a:off x="4688412" y="2077200"/>
            <a:ext cx="12168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Adjacency Matrix</a:t>
            </a:r>
            <a:endParaRPr sz="1600"/>
          </a:p>
        </p:txBody>
      </p:sp>
      <p:sp>
        <p:nvSpPr>
          <p:cNvPr id="214" name="Google Shape;214;p43"/>
          <p:cNvSpPr txBox="1"/>
          <p:nvPr/>
        </p:nvSpPr>
        <p:spPr>
          <a:xfrm>
            <a:off x="6373848" y="2155100"/>
            <a:ext cx="2414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Indicates nearby nodes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5" name="Google Shape;215;p43"/>
          <p:cNvSpPr/>
          <p:nvPr/>
        </p:nvSpPr>
        <p:spPr>
          <a:xfrm>
            <a:off x="6073853" y="2281391"/>
            <a:ext cx="300000" cy="1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3"/>
          <p:cNvSpPr txBox="1"/>
          <p:nvPr/>
        </p:nvSpPr>
        <p:spPr>
          <a:xfrm>
            <a:off x="3241241" y="3956790"/>
            <a:ext cx="1996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Diagonal matrix indicating total number of nearby nodes.</a:t>
            </a:r>
            <a:endParaRPr sz="1000"/>
          </a:p>
        </p:txBody>
      </p:sp>
      <p:sp>
        <p:nvSpPr>
          <p:cNvPr id="217" name="Google Shape;217;p43"/>
          <p:cNvSpPr/>
          <p:nvPr/>
        </p:nvSpPr>
        <p:spPr>
          <a:xfrm>
            <a:off x="2941255" y="4271029"/>
            <a:ext cx="300000" cy="1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Theory?</a:t>
            </a:r>
            <a:endParaRPr/>
          </a:p>
        </p:txBody>
      </p:sp>
      <p:sp>
        <p:nvSpPr>
          <p:cNvPr id="223" name="Google Shape;223;p44"/>
          <p:cNvSpPr txBox="1"/>
          <p:nvPr/>
        </p:nvSpPr>
        <p:spPr>
          <a:xfrm>
            <a:off x="926425" y="1071750"/>
            <a:ext cx="71934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Spectral Graph Convolutions?</a:t>
            </a:r>
            <a:endParaRPr b="1" sz="15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 Light"/>
              <a:buChar char="●"/>
            </a:pP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For graphs and graph neural networks (GNNs), “spectral” implies eigen-decomposition of the graph Laplacian “L”, it defines how node features will be updated if we stack several graph neural layers. </a:t>
            </a:r>
            <a:b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				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L=I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-D</a:t>
            </a:r>
            <a:r>
              <a:rPr baseline="30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-1/2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</a:t>
            </a:r>
            <a:r>
              <a:rPr baseline="30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_1/2	    	 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L=UɅU</a:t>
            </a:r>
            <a:r>
              <a:rPr baseline="30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</a:t>
            </a:r>
            <a:br>
              <a:rPr lang="en" sz="17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17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 Light"/>
              <a:buChar char="●"/>
            </a:pP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 spectral convolutions, Output</a:t>
            </a:r>
            <a:r>
              <a:rPr baseline="-25000"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l+1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= X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l+1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=U(U</a:t>
            </a:r>
            <a:r>
              <a:rPr baseline="30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X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.U</a:t>
            </a:r>
            <a:r>
              <a:rPr baseline="30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spectral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)  </a:t>
            </a:r>
            <a:b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19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 Light"/>
              <a:buChar char="●"/>
            </a:pP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Convolution</a:t>
            </a: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of a filter on </a:t>
            </a: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graph is defined as</a:t>
            </a:r>
            <a:endParaRPr sz="1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						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θ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*x=Ug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θ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</a:t>
            </a:r>
            <a:r>
              <a:rPr baseline="30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x</a:t>
            </a:r>
            <a:b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1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 Light"/>
              <a:buChar char="●"/>
            </a:pP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θ  </a:t>
            </a: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depends on the number of nodes N in a graph and the graph structure encoded in eigenvectors U.</a:t>
            </a:r>
            <a:endParaRPr sz="1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Theory?</a:t>
            </a:r>
            <a:endParaRPr/>
          </a:p>
        </p:txBody>
      </p:sp>
      <p:sp>
        <p:nvSpPr>
          <p:cNvPr id="229" name="Google Shape;229;p45"/>
          <p:cNvSpPr txBox="1"/>
          <p:nvPr/>
        </p:nvSpPr>
        <p:spPr>
          <a:xfrm>
            <a:off x="926413" y="1071750"/>
            <a:ext cx="71934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Smooth Filters?</a:t>
            </a:r>
            <a:endParaRPr b="1" sz="15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 Light"/>
              <a:buChar char="●"/>
            </a:pP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Bruna et al. proposed to smooth filters in the spectral domain.</a:t>
            </a:r>
            <a:endParaRPr sz="1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 Light"/>
              <a:buChar char="●"/>
            </a:pP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idea is that to represent our filter from formula as a sum of K predefined functions, and instead of learning N values of W, we learn K coefficients.</a:t>
            </a:r>
            <a:b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					</a:t>
            </a:r>
            <a:b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					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</a:t>
            </a:r>
            <a:r>
              <a:rPr baseline="30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spectral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≈ </a:t>
            </a:r>
            <a:r>
              <a:rPr baseline="30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∑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k=1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ɑ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b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1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 Light"/>
              <a:buChar char="●"/>
            </a:pP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 want K&lt;&lt;N to reduce the number of trainable parameters from N to K so that our GNN can train on graphs of any size.</a:t>
            </a:r>
            <a:endParaRPr sz="1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 Light"/>
              <a:buChar char="●"/>
            </a:pP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θ  </a:t>
            </a: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still depends on graph structure encoded in eigenvectors.</a:t>
            </a:r>
            <a:endParaRPr sz="1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Theory?</a:t>
            </a:r>
            <a:endParaRPr/>
          </a:p>
        </p:txBody>
      </p:sp>
      <p:sp>
        <p:nvSpPr>
          <p:cNvPr id="235" name="Google Shape;235;p46"/>
          <p:cNvSpPr txBox="1"/>
          <p:nvPr/>
        </p:nvSpPr>
        <p:spPr>
          <a:xfrm>
            <a:off x="926425" y="1071750"/>
            <a:ext cx="73203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Chebyshev</a:t>
            </a:r>
            <a:r>
              <a:rPr b="1" lang="en" sz="15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b="1" sz="15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 Light"/>
              <a:buChar char="●"/>
            </a:pP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Hammond et al. suggested that filters can be well-approximated by a truncated expansion in terms of Chebyshev polynomials. The Chebyshev polynomials are defined in recurrence relation terms with with T</a:t>
            </a:r>
            <a:r>
              <a:rPr baseline="-25000"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0</a:t>
            </a: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(x) = 1 and T</a:t>
            </a:r>
            <a:r>
              <a:rPr baseline="-25000"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</a:t>
            </a: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(x) =x.</a:t>
            </a:r>
            <a:b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b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					g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θ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(Ʌ)≈ </a:t>
            </a:r>
            <a:r>
              <a:rPr baseline="30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∑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k=0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θ’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(Ʌ</a:t>
            </a:r>
            <a:r>
              <a:rPr baseline="30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~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)</a:t>
            </a:r>
            <a:b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b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1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Using Chebyshev approximation we get </a:t>
            </a:r>
            <a:b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b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		 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θ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*x≈ </a:t>
            </a:r>
            <a:r>
              <a:rPr baseline="30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∑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k=0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θ’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(L̂)x	</a:t>
            </a: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where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	L̂=( 2/</a:t>
            </a:r>
            <a:r>
              <a:rPr lang="en" sz="1900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λ</a:t>
            </a:r>
            <a:r>
              <a:rPr baseline="-25000" lang="en" sz="1900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max</a:t>
            </a:r>
            <a:r>
              <a:rPr lang="en" sz="1900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)L - I</a:t>
            </a:r>
            <a:r>
              <a:rPr baseline="-25000" lang="en" sz="1900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</a:t>
            </a:r>
            <a:br>
              <a:rPr baseline="-25000" lang="en" sz="1900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baseline="-25000" sz="1900"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Slow and overfits data as graph data sets are relatively small.				                                                         </a:t>
            </a:r>
            <a:endParaRPr sz="1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                                   </a:t>
            </a:r>
            <a:b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			</a:t>
            </a:r>
            <a:endParaRPr sz="1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7"/>
          <p:cNvSpPr txBox="1"/>
          <p:nvPr/>
        </p:nvSpPr>
        <p:spPr>
          <a:xfrm>
            <a:off x="926425" y="1047325"/>
            <a:ext cx="71934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Linear Model(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Kipf &amp; Welling, ICLR, 2017</a:t>
            </a:r>
            <a:r>
              <a:rPr b="1" lang="en" sz="15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)</a:t>
            </a:r>
            <a:br>
              <a:rPr b="1" lang="en" sz="15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endParaRPr b="1" sz="15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 Light"/>
              <a:buChar char="●"/>
            </a:pP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With K=1 and  </a:t>
            </a:r>
            <a:r>
              <a:rPr lang="en" sz="1500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λmax=2 we get </a:t>
            </a: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 linear relation in Laplacian L.</a:t>
            </a:r>
            <a:b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					g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θ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*x≈θ₀’x+θ₁’(L-I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)x</a:t>
            </a:r>
            <a:b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1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 Light"/>
              <a:buChar char="●"/>
            </a:pP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With 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θ₀’ =  -θ₁’  </a:t>
            </a: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and 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L=I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-D</a:t>
            </a:r>
            <a:r>
              <a:rPr baseline="30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-1/2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</a:t>
            </a:r>
            <a:r>
              <a:rPr baseline="30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-1/2</a:t>
            </a:r>
            <a:b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					g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θ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*x≈θ(I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+D</a:t>
            </a:r>
            <a:r>
              <a:rPr baseline="30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-1/2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</a:t>
            </a:r>
            <a:r>
              <a:rPr baseline="30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-½ 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)x</a:t>
            </a:r>
            <a:b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1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 Light"/>
              <a:buChar char="●"/>
            </a:pP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Applying </a:t>
            </a:r>
            <a:r>
              <a:rPr b="1" i="1" lang="en" sz="15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renormalisation trick:</a:t>
            </a:r>
            <a:br>
              <a:rPr b="1" i="1" lang="en" sz="15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endParaRPr sz="1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</a:t>
            </a:r>
            <a:r>
              <a:rPr baseline="-25000" i="1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</a:t>
            </a:r>
            <a:r>
              <a:rPr i="1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+D</a:t>
            </a:r>
            <a:r>
              <a:rPr baseline="30000" i="1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-1/2</a:t>
            </a:r>
            <a:r>
              <a:rPr i="1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</a:t>
            </a:r>
            <a:r>
              <a:rPr baseline="30000" i="1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-½ </a:t>
            </a:r>
            <a:r>
              <a:rPr i="1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🠆Ď</a:t>
            </a:r>
            <a:r>
              <a:rPr baseline="30000" i="1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-1/2</a:t>
            </a:r>
            <a:r>
              <a:rPr i="1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ӐĎ</a:t>
            </a:r>
            <a:r>
              <a:rPr baseline="30000" i="1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-½ </a:t>
            </a:r>
            <a:r>
              <a:rPr i="1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where 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Ӑ=A+I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   and </a:t>
            </a:r>
            <a:r>
              <a:rPr i="1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Ď</a:t>
            </a:r>
            <a:r>
              <a:rPr baseline="-25000" i="1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ii</a:t>
            </a:r>
            <a:r>
              <a:rPr i="1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=</a:t>
            </a: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∑</a:t>
            </a:r>
            <a:r>
              <a:rPr baseline="-25000" i="1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</a:t>
            </a:r>
            <a:r>
              <a:rPr i="1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Ӑ</a:t>
            </a:r>
            <a: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ij</a:t>
            </a:r>
            <a:br>
              <a:rPr baseline="-25000"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1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</a:t>
            </a:r>
            <a:r>
              <a:rPr b="1" lang="en" sz="1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Z=Ď</a:t>
            </a:r>
            <a:r>
              <a:rPr b="1" baseline="30000" lang="en" sz="1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-½ </a:t>
            </a:r>
            <a:r>
              <a:rPr b="1" lang="en" sz="1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ӐĎ</a:t>
            </a:r>
            <a:r>
              <a:rPr b="1" baseline="30000" lang="en" sz="1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-½</a:t>
            </a:r>
            <a:r>
              <a:rPr b="1" lang="en" sz="1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Xθ</a:t>
            </a:r>
            <a:endParaRPr b="1" sz="1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1" name="Google Shape;241;p4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